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11" r:id="rId4"/>
  </p:sldMasterIdLst>
  <p:notesMasterIdLst>
    <p:notesMasterId r:id="rId6"/>
  </p:notesMasterIdLst>
  <p:handoutMasterIdLst>
    <p:handoutMasterId r:id="rId7"/>
  </p:handoutMasterIdLst>
  <p:sldIdLst>
    <p:sldId id="279" r:id="rId5"/>
  </p:sldIdLst>
  <p:sldSz cx="25600025" cy="14400213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EC Square Sans Pro" panose="020B0506040000020004" charset="0"/>
      <p:regular r:id="rId12"/>
      <p:bold r:id="rId13"/>
      <p:italic r:id="rId14"/>
      <p:boldItalic r:id="rId15"/>
    </p:embeddedFont>
    <p:embeddedFont>
      <p:font typeface="EC Square Sans Pro Medium" panose="020B0500000000020004" charset="0"/>
      <p:regular r:id="rId16"/>
      <p:italic r:id="rId17"/>
    </p:embeddedFont>
  </p:embeddedFontLst>
  <p:defaultTextStyle>
    <a:defPPr>
      <a:defRPr lang="fr-FR"/>
    </a:defPPr>
    <a:lvl1pPr marL="0" algn="l" defTabSz="1382193" rtl="0" eaLnBrk="1" latinLnBrk="0" hangingPunct="1">
      <a:defRPr sz="2721" kern="1200">
        <a:solidFill>
          <a:schemeClr val="tx1"/>
        </a:solidFill>
        <a:latin typeface="+mn-lt"/>
        <a:ea typeface="+mn-ea"/>
        <a:cs typeface="+mn-cs"/>
      </a:defRPr>
    </a:lvl1pPr>
    <a:lvl2pPr marL="691097" algn="l" defTabSz="1382193" rtl="0" eaLnBrk="1" latinLnBrk="0" hangingPunct="1">
      <a:defRPr sz="2721" kern="1200">
        <a:solidFill>
          <a:schemeClr val="tx1"/>
        </a:solidFill>
        <a:latin typeface="+mn-lt"/>
        <a:ea typeface="+mn-ea"/>
        <a:cs typeface="+mn-cs"/>
      </a:defRPr>
    </a:lvl2pPr>
    <a:lvl3pPr marL="1382193" algn="l" defTabSz="1382193" rtl="0" eaLnBrk="1" latinLnBrk="0" hangingPunct="1">
      <a:defRPr sz="2721" kern="1200">
        <a:solidFill>
          <a:schemeClr val="tx1"/>
        </a:solidFill>
        <a:latin typeface="+mn-lt"/>
        <a:ea typeface="+mn-ea"/>
        <a:cs typeface="+mn-cs"/>
      </a:defRPr>
    </a:lvl3pPr>
    <a:lvl4pPr marL="2073290" algn="l" defTabSz="1382193" rtl="0" eaLnBrk="1" latinLnBrk="0" hangingPunct="1">
      <a:defRPr sz="2721" kern="1200">
        <a:solidFill>
          <a:schemeClr val="tx1"/>
        </a:solidFill>
        <a:latin typeface="+mn-lt"/>
        <a:ea typeface="+mn-ea"/>
        <a:cs typeface="+mn-cs"/>
      </a:defRPr>
    </a:lvl4pPr>
    <a:lvl5pPr marL="2764386" algn="l" defTabSz="1382193" rtl="0" eaLnBrk="1" latinLnBrk="0" hangingPunct="1">
      <a:defRPr sz="2721" kern="1200">
        <a:solidFill>
          <a:schemeClr val="tx1"/>
        </a:solidFill>
        <a:latin typeface="+mn-lt"/>
        <a:ea typeface="+mn-ea"/>
        <a:cs typeface="+mn-cs"/>
      </a:defRPr>
    </a:lvl5pPr>
    <a:lvl6pPr marL="3455483" algn="l" defTabSz="1382193" rtl="0" eaLnBrk="1" latinLnBrk="0" hangingPunct="1">
      <a:defRPr sz="2721" kern="1200">
        <a:solidFill>
          <a:schemeClr val="tx1"/>
        </a:solidFill>
        <a:latin typeface="+mn-lt"/>
        <a:ea typeface="+mn-ea"/>
        <a:cs typeface="+mn-cs"/>
      </a:defRPr>
    </a:lvl6pPr>
    <a:lvl7pPr marL="4146579" algn="l" defTabSz="1382193" rtl="0" eaLnBrk="1" latinLnBrk="0" hangingPunct="1">
      <a:defRPr sz="2721" kern="1200">
        <a:solidFill>
          <a:schemeClr val="tx1"/>
        </a:solidFill>
        <a:latin typeface="+mn-lt"/>
        <a:ea typeface="+mn-ea"/>
        <a:cs typeface="+mn-cs"/>
      </a:defRPr>
    </a:lvl7pPr>
    <a:lvl8pPr marL="4837676" algn="l" defTabSz="1382193" rtl="0" eaLnBrk="1" latinLnBrk="0" hangingPunct="1">
      <a:defRPr sz="2721" kern="1200">
        <a:solidFill>
          <a:schemeClr val="tx1"/>
        </a:solidFill>
        <a:latin typeface="+mn-lt"/>
        <a:ea typeface="+mn-ea"/>
        <a:cs typeface="+mn-cs"/>
      </a:defRPr>
    </a:lvl8pPr>
    <a:lvl9pPr marL="5528772" algn="l" defTabSz="1382193" rtl="0" eaLnBrk="1" latinLnBrk="0" hangingPunct="1">
      <a:defRPr sz="272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612F"/>
    <a:srgbClr val="D34F3C"/>
    <a:srgbClr val="F1EC7A"/>
    <a:srgbClr val="FCD201"/>
    <a:srgbClr val="F18449"/>
    <a:srgbClr val="35145C"/>
    <a:srgbClr val="F69F00"/>
    <a:srgbClr val="FEFE00"/>
    <a:srgbClr val="FFCC00"/>
    <a:srgbClr val="FEC2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64" autoAdjust="0"/>
    <p:restoredTop sz="96866" autoAdjust="0"/>
  </p:normalViewPr>
  <p:slideViewPr>
    <p:cSldViewPr snapToGrid="0">
      <p:cViewPr varScale="1">
        <p:scale>
          <a:sx n="51" d="100"/>
          <a:sy n="51" d="100"/>
        </p:scale>
        <p:origin x="642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1" d="100"/>
          <a:sy n="101" d="100"/>
        </p:scale>
        <p:origin x="355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9FE3C5-6AE6-40F2-8FCB-F237AEEEA94E}" type="datetimeFigureOut">
              <a:rPr lang="fr-BE" smtClean="0"/>
              <a:t>16-07-23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BDA395-E269-45AF-BD4E-EFED31A41B2C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125476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6FC220-CD70-4C42-8AA3-E4D4227EB7A2}" type="datetimeFigureOut">
              <a:rPr lang="fr-BE" smtClean="0"/>
              <a:t>16-07-23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8A1BC-4A60-41F2-BBCC-FCA4C5095F5B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58504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Photos </a:t>
            </a:r>
            <a:r>
              <a:rPr lang="fr-BE" dirty="0" err="1"/>
              <a:t>from</a:t>
            </a:r>
            <a:r>
              <a:rPr lang="fr-BE" dirty="0"/>
              <a:t> </a:t>
            </a:r>
            <a:r>
              <a:rPr lang="fr-BE" dirty="0" err="1"/>
              <a:t>adobe.stock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8A1BC-4A60-41F2-BBCC-FCA4C5095F5B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68759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photo + text abo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sz="quarter" idx="10"/>
          </p:nvPr>
        </p:nvSpPr>
        <p:spPr>
          <a:xfrm>
            <a:off x="17340943" y="1"/>
            <a:ext cx="8259084" cy="14400213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-1"/>
            <a:ext cx="17340943" cy="1440021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9600" b="1">
                <a:latin typeface="EC Square Sans Pro Medium" panose="020B0500000000020004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fr-FR" dirty="0" err="1"/>
              <a:t>Text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40577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2 photos + 1 text zone">
    <p:bg>
      <p:bgPr>
        <a:gradFill>
          <a:gsLst>
            <a:gs pos="0">
              <a:srgbClr val="F18449"/>
            </a:gs>
            <a:gs pos="100000">
              <a:srgbClr val="D34F3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55585" y="531897"/>
            <a:ext cx="11341834" cy="13450155"/>
          </a:xfrm>
          <a:prstGeom prst="rect">
            <a:avLst/>
          </a:prstGeom>
          <a:solidFill>
            <a:srgbClr val="EB61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 sz="2721"/>
          </a:p>
        </p:txBody>
      </p:sp>
      <p:sp>
        <p:nvSpPr>
          <p:cNvPr id="8" name="ZoneTexte 7"/>
          <p:cNvSpPr txBox="1"/>
          <p:nvPr userDrawn="1"/>
        </p:nvSpPr>
        <p:spPr>
          <a:xfrm>
            <a:off x="609590" y="6672046"/>
            <a:ext cx="1036127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7000" b="0" dirty="0" err="1">
                <a:solidFill>
                  <a:schemeClr val="bg1"/>
                </a:solidFill>
                <a:latin typeface="EC Square Sans Pro Medium" panose="020B0500000000020004" pitchFamily="34" charset="0"/>
              </a:rPr>
              <a:t>Translating</a:t>
            </a:r>
            <a:endParaRPr lang="fr-BE" sz="7000" b="0" dirty="0">
              <a:solidFill>
                <a:schemeClr val="bg1"/>
              </a:solidFill>
              <a:latin typeface="EC Square Sans Pro Medium" panose="020B0500000000020004" pitchFamily="34" charset="0"/>
            </a:endParaRPr>
          </a:p>
          <a:p>
            <a:pPr algn="ctr"/>
            <a:r>
              <a:rPr lang="fr-BE" sz="7000" b="0" dirty="0">
                <a:solidFill>
                  <a:schemeClr val="bg1"/>
                </a:solidFill>
                <a:latin typeface="EC Square Sans Pro Medium" panose="020B0500000000020004" pitchFamily="34" charset="0"/>
              </a:rPr>
              <a:t>Europe Workshops</a:t>
            </a:r>
          </a:p>
          <a:p>
            <a:pPr algn="ctr"/>
            <a:r>
              <a:rPr lang="fr-BE" sz="7000" b="0" dirty="0">
                <a:solidFill>
                  <a:schemeClr val="bg1"/>
                </a:solidFill>
                <a:latin typeface="EC Square Sans Pro Medium" panose="020B0500000000020004" pitchFamily="34" charset="0"/>
              </a:rPr>
              <a:t>2023 </a:t>
            </a:r>
          </a:p>
        </p:txBody>
      </p:sp>
      <p:sp>
        <p:nvSpPr>
          <p:cNvPr id="9" name="Espace réservé pour une image  2"/>
          <p:cNvSpPr>
            <a:spLocks noGrp="1"/>
          </p:cNvSpPr>
          <p:nvPr>
            <p:ph type="pic" sz="quarter" idx="17"/>
          </p:nvPr>
        </p:nvSpPr>
        <p:spPr>
          <a:xfrm>
            <a:off x="14020220" y="531897"/>
            <a:ext cx="10986194" cy="4232461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11" name="Espace réservé pour une image  2"/>
          <p:cNvSpPr>
            <a:spLocks noGrp="1"/>
          </p:cNvSpPr>
          <p:nvPr>
            <p:ph type="pic" sz="quarter" idx="18"/>
          </p:nvPr>
        </p:nvSpPr>
        <p:spPr>
          <a:xfrm>
            <a:off x="14020220" y="5162121"/>
            <a:ext cx="10986194" cy="4232461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12" name="Espace réservé pour une image  2"/>
          <p:cNvSpPr>
            <a:spLocks noGrp="1"/>
          </p:cNvSpPr>
          <p:nvPr>
            <p:ph type="pic" sz="quarter" idx="19"/>
          </p:nvPr>
        </p:nvSpPr>
        <p:spPr>
          <a:xfrm>
            <a:off x="14020218" y="9749591"/>
            <a:ext cx="10986194" cy="4232461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20"/>
          </p:nvPr>
        </p:nvSpPr>
        <p:spPr>
          <a:xfrm>
            <a:off x="1391400" y="10948306"/>
            <a:ext cx="9002856" cy="272959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cap="all" baseline="0">
                <a:solidFill>
                  <a:schemeClr val="bg1"/>
                </a:solidFill>
                <a:latin typeface="EC Square Sans Pro" panose="020B0506040000020004" pitchFamily="34" charset="0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4618237" y="10174497"/>
            <a:ext cx="2316912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136" y="730663"/>
            <a:ext cx="5941383" cy="594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258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711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29" r:id="rId2"/>
  </p:sldLayoutIdLst>
  <p:txStyles>
    <p:titleStyle>
      <a:lvl1pPr algn="l" defTabSz="1919966" rtl="0" eaLnBrk="1" latinLnBrk="0" hangingPunct="1">
        <a:lnSpc>
          <a:spcPct val="90000"/>
        </a:lnSpc>
        <a:spcBef>
          <a:spcPct val="0"/>
        </a:spcBef>
        <a:buNone/>
        <a:defRPr sz="923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9991" indent="-479991" algn="l" defTabSz="1919966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587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74" indent="-479991" algn="l" defTabSz="1919966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5039" kern="1200">
          <a:solidFill>
            <a:schemeClr val="tx1"/>
          </a:solidFill>
          <a:latin typeface="+mn-lt"/>
          <a:ea typeface="+mn-ea"/>
          <a:cs typeface="+mn-cs"/>
        </a:defRPr>
      </a:lvl2pPr>
      <a:lvl3pPr marL="2399957" indent="-479991" algn="l" defTabSz="1919966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4199" kern="1200">
          <a:solidFill>
            <a:schemeClr val="tx1"/>
          </a:solidFill>
          <a:latin typeface="+mn-lt"/>
          <a:ea typeface="+mn-ea"/>
          <a:cs typeface="+mn-cs"/>
        </a:defRPr>
      </a:lvl3pPr>
      <a:lvl4pPr marL="3359940" indent="-479991" algn="l" defTabSz="1919966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79" kern="1200">
          <a:solidFill>
            <a:schemeClr val="tx1"/>
          </a:solidFill>
          <a:latin typeface="+mn-lt"/>
          <a:ea typeface="+mn-ea"/>
          <a:cs typeface="+mn-cs"/>
        </a:defRPr>
      </a:lvl4pPr>
      <a:lvl5pPr marL="4319923" indent="-479991" algn="l" defTabSz="1919966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79" kern="1200">
          <a:solidFill>
            <a:schemeClr val="tx1"/>
          </a:solidFill>
          <a:latin typeface="+mn-lt"/>
          <a:ea typeface="+mn-ea"/>
          <a:cs typeface="+mn-cs"/>
        </a:defRPr>
      </a:lvl5pPr>
      <a:lvl6pPr marL="5279906" indent="-479991" algn="l" defTabSz="1919966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79" kern="1200">
          <a:solidFill>
            <a:schemeClr val="tx1"/>
          </a:solidFill>
          <a:latin typeface="+mn-lt"/>
          <a:ea typeface="+mn-ea"/>
          <a:cs typeface="+mn-cs"/>
        </a:defRPr>
      </a:lvl6pPr>
      <a:lvl7pPr marL="6239888" indent="-479991" algn="l" defTabSz="1919966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79" kern="1200">
          <a:solidFill>
            <a:schemeClr val="tx1"/>
          </a:solidFill>
          <a:latin typeface="+mn-lt"/>
          <a:ea typeface="+mn-ea"/>
          <a:cs typeface="+mn-cs"/>
        </a:defRPr>
      </a:lvl7pPr>
      <a:lvl8pPr marL="7199871" indent="-479991" algn="l" defTabSz="1919966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79" kern="1200">
          <a:solidFill>
            <a:schemeClr val="tx1"/>
          </a:solidFill>
          <a:latin typeface="+mn-lt"/>
          <a:ea typeface="+mn-ea"/>
          <a:cs typeface="+mn-cs"/>
        </a:defRPr>
      </a:lvl8pPr>
      <a:lvl9pPr marL="8159854" indent="-479991" algn="l" defTabSz="1919966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19966" rtl="0" eaLnBrk="1" latinLnBrk="0" hangingPunct="1">
        <a:defRPr sz="3779" kern="1200">
          <a:solidFill>
            <a:schemeClr val="tx1"/>
          </a:solidFill>
          <a:latin typeface="+mn-lt"/>
          <a:ea typeface="+mn-ea"/>
          <a:cs typeface="+mn-cs"/>
        </a:defRPr>
      </a:lvl1pPr>
      <a:lvl2pPr marL="959983" algn="l" defTabSz="1919966" rtl="0" eaLnBrk="1" latinLnBrk="0" hangingPunct="1">
        <a:defRPr sz="3779" kern="1200">
          <a:solidFill>
            <a:schemeClr val="tx1"/>
          </a:solidFill>
          <a:latin typeface="+mn-lt"/>
          <a:ea typeface="+mn-ea"/>
          <a:cs typeface="+mn-cs"/>
        </a:defRPr>
      </a:lvl2pPr>
      <a:lvl3pPr marL="1919966" algn="l" defTabSz="1919966" rtl="0" eaLnBrk="1" latinLnBrk="0" hangingPunct="1">
        <a:defRPr sz="3779" kern="1200">
          <a:solidFill>
            <a:schemeClr val="tx1"/>
          </a:solidFill>
          <a:latin typeface="+mn-lt"/>
          <a:ea typeface="+mn-ea"/>
          <a:cs typeface="+mn-cs"/>
        </a:defRPr>
      </a:lvl3pPr>
      <a:lvl4pPr marL="2879949" algn="l" defTabSz="1919966" rtl="0" eaLnBrk="1" latinLnBrk="0" hangingPunct="1">
        <a:defRPr sz="3779" kern="1200">
          <a:solidFill>
            <a:schemeClr val="tx1"/>
          </a:solidFill>
          <a:latin typeface="+mn-lt"/>
          <a:ea typeface="+mn-ea"/>
          <a:cs typeface="+mn-cs"/>
        </a:defRPr>
      </a:lvl4pPr>
      <a:lvl5pPr marL="3839931" algn="l" defTabSz="1919966" rtl="0" eaLnBrk="1" latinLnBrk="0" hangingPunct="1">
        <a:defRPr sz="3779" kern="1200">
          <a:solidFill>
            <a:schemeClr val="tx1"/>
          </a:solidFill>
          <a:latin typeface="+mn-lt"/>
          <a:ea typeface="+mn-ea"/>
          <a:cs typeface="+mn-cs"/>
        </a:defRPr>
      </a:lvl5pPr>
      <a:lvl6pPr marL="4799914" algn="l" defTabSz="1919966" rtl="0" eaLnBrk="1" latinLnBrk="0" hangingPunct="1">
        <a:defRPr sz="3779" kern="1200">
          <a:solidFill>
            <a:schemeClr val="tx1"/>
          </a:solidFill>
          <a:latin typeface="+mn-lt"/>
          <a:ea typeface="+mn-ea"/>
          <a:cs typeface="+mn-cs"/>
        </a:defRPr>
      </a:lvl6pPr>
      <a:lvl7pPr marL="5759897" algn="l" defTabSz="1919966" rtl="0" eaLnBrk="1" latinLnBrk="0" hangingPunct="1">
        <a:defRPr sz="3779" kern="1200">
          <a:solidFill>
            <a:schemeClr val="tx1"/>
          </a:solidFill>
          <a:latin typeface="+mn-lt"/>
          <a:ea typeface="+mn-ea"/>
          <a:cs typeface="+mn-cs"/>
        </a:defRPr>
      </a:lvl7pPr>
      <a:lvl8pPr marL="6719880" algn="l" defTabSz="1919966" rtl="0" eaLnBrk="1" latinLnBrk="0" hangingPunct="1">
        <a:defRPr sz="3779" kern="1200">
          <a:solidFill>
            <a:schemeClr val="tx1"/>
          </a:solidFill>
          <a:latin typeface="+mn-lt"/>
          <a:ea typeface="+mn-ea"/>
          <a:cs typeface="+mn-cs"/>
        </a:defRPr>
      </a:lvl8pPr>
      <a:lvl9pPr marL="7679863" algn="l" defTabSz="1919966" rtl="0" eaLnBrk="1" latinLnBrk="0" hangingPunct="1">
        <a:defRPr sz="37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20"/>
          </p:nvPr>
        </p:nvSpPr>
        <p:spPr>
          <a:xfrm>
            <a:off x="391887" y="10948306"/>
            <a:ext cx="11239281" cy="2729595"/>
          </a:xfrm>
        </p:spPr>
        <p:txBody>
          <a:bodyPr/>
          <a:lstStyle/>
          <a:p>
            <a:r>
              <a:rPr lang="fr-BE" sz="7200" b="1" dirty="0"/>
              <a:t>SAVE THE DATE</a:t>
            </a: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0659" y="12677651"/>
            <a:ext cx="4319999" cy="11341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772901" y="1376922"/>
            <a:ext cx="13658850" cy="11003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300" b="1" dirty="0">
                <a:solidFill>
                  <a:schemeClr val="bg2">
                    <a:lumMod val="25000"/>
                  </a:schemeClr>
                </a:solidFill>
                <a:latin typeface="EC Square Sans Pro" panose="020B0506040000020004" pitchFamily="34" charset="0"/>
              </a:rPr>
              <a:t>Berufseinstieg als </a:t>
            </a:r>
            <a:r>
              <a:rPr lang="de-DE" sz="6300" b="1" dirty="0" err="1">
                <a:solidFill>
                  <a:schemeClr val="bg2">
                    <a:lumMod val="25000"/>
                  </a:schemeClr>
                </a:solidFill>
                <a:latin typeface="EC Square Sans Pro" panose="020B0506040000020004" pitchFamily="34" charset="0"/>
              </a:rPr>
              <a:t>Translator:in</a:t>
            </a:r>
            <a:endParaRPr lang="de-DE" sz="6300" b="1" dirty="0">
              <a:solidFill>
                <a:schemeClr val="bg2">
                  <a:lumMod val="25000"/>
                </a:schemeClr>
              </a:solidFill>
              <a:latin typeface="EC Square Sans Pro" panose="020B0506040000020004" pitchFamily="34" charset="0"/>
            </a:endParaRPr>
          </a:p>
          <a:p>
            <a:pPr algn="ctr"/>
            <a:r>
              <a:rPr lang="de-DE" sz="6000" b="1" dirty="0">
                <a:solidFill>
                  <a:schemeClr val="bg2">
                    <a:lumMod val="25000"/>
                  </a:schemeClr>
                </a:solidFill>
                <a:latin typeface="EC Square Sans Pro" panose="020B0506040000020004" pitchFamily="34" charset="0"/>
              </a:rPr>
              <a:t>–</a:t>
            </a:r>
            <a:r>
              <a:rPr lang="de-DE" sz="6300" b="1" dirty="0">
                <a:solidFill>
                  <a:schemeClr val="bg2">
                    <a:lumMod val="25000"/>
                  </a:schemeClr>
                </a:solidFill>
                <a:latin typeface="EC Square Sans Pro" panose="020B0506040000020004" pitchFamily="34" charset="0"/>
              </a:rPr>
              <a:t> </a:t>
            </a:r>
          </a:p>
          <a:p>
            <a:pPr algn="ctr"/>
            <a:r>
              <a:rPr lang="de-DE" sz="6300" b="1" dirty="0">
                <a:solidFill>
                  <a:schemeClr val="bg2">
                    <a:lumMod val="25000"/>
                  </a:schemeClr>
                </a:solidFill>
                <a:latin typeface="EC Square Sans Pro" panose="020B0506040000020004" pitchFamily="34" charset="0"/>
              </a:rPr>
              <a:t>Nischen im Bereich Barrierefreiheit</a:t>
            </a:r>
          </a:p>
          <a:p>
            <a:pPr algn="ctr"/>
            <a:endParaRPr lang="de-DE" sz="4400" dirty="0">
              <a:solidFill>
                <a:schemeClr val="bg2">
                  <a:lumMod val="25000"/>
                </a:schemeClr>
              </a:solidFill>
              <a:latin typeface="EC Square Sans Pro" panose="020B0506040000020004" pitchFamily="34" charset="0"/>
            </a:endParaRPr>
          </a:p>
          <a:p>
            <a:pPr algn="ctr"/>
            <a:r>
              <a:rPr lang="de-DE" sz="5400" b="1" dirty="0">
                <a:solidFill>
                  <a:schemeClr val="bg2">
                    <a:lumMod val="25000"/>
                  </a:schemeClr>
                </a:solidFill>
                <a:latin typeface="EC Square Sans Pro" panose="020B0506040000020004" pitchFamily="34" charset="0"/>
              </a:rPr>
              <a:t>26. September 2023, 17 Uhr</a:t>
            </a:r>
          </a:p>
          <a:p>
            <a:pPr algn="ctr"/>
            <a:r>
              <a:rPr lang="de-DE" sz="5400" b="1" dirty="0">
                <a:solidFill>
                  <a:schemeClr val="bg2">
                    <a:lumMod val="25000"/>
                  </a:schemeClr>
                </a:solidFill>
                <a:latin typeface="EC Square Sans Pro" panose="020B0506040000020004" pitchFamily="34" charset="0"/>
              </a:rPr>
              <a:t>Haus der EU Wien </a:t>
            </a:r>
          </a:p>
          <a:p>
            <a:pPr algn="ctr"/>
            <a:r>
              <a:rPr lang="de-DE" sz="4400" b="1" dirty="0">
                <a:solidFill>
                  <a:schemeClr val="bg2">
                    <a:lumMod val="25000"/>
                  </a:schemeClr>
                </a:solidFill>
                <a:latin typeface="EC Square Sans Pro" panose="020B0506040000020004" pitchFamily="34" charset="0"/>
              </a:rPr>
              <a:t>(mit Aufzeichnung und </a:t>
            </a:r>
            <a:r>
              <a:rPr lang="de-DE" sz="4400" b="1">
                <a:solidFill>
                  <a:schemeClr val="bg2">
                    <a:lumMod val="25000"/>
                  </a:schemeClr>
                </a:solidFill>
                <a:latin typeface="EC Square Sans Pro" panose="020B0506040000020004" pitchFamily="34" charset="0"/>
              </a:rPr>
              <a:t>anschließendem Umtrunk)</a:t>
            </a:r>
            <a:endParaRPr lang="de-DE" sz="4400" b="1" dirty="0">
              <a:solidFill>
                <a:schemeClr val="bg2">
                  <a:lumMod val="25000"/>
                </a:schemeClr>
              </a:solidFill>
              <a:latin typeface="EC Square Sans Pro" panose="020B0506040000020004" pitchFamily="34" charset="0"/>
            </a:endParaRPr>
          </a:p>
          <a:p>
            <a:pPr algn="ctr"/>
            <a:endParaRPr lang="de-DE" sz="4400" dirty="0">
              <a:latin typeface="EC Square Sans Pro" panose="020B0506040000020004" pitchFamily="34" charset="0"/>
            </a:endParaRPr>
          </a:p>
          <a:p>
            <a:pPr algn="ctr"/>
            <a:r>
              <a:rPr lang="de-DE" sz="4800" dirty="0">
                <a:solidFill>
                  <a:schemeClr val="bg1"/>
                </a:solidFill>
                <a:latin typeface="EC Square Sans Pro" panose="020B0506040000020004" pitchFamily="34" charset="0"/>
              </a:rPr>
              <a:t>Workshop der EU-Kommission und des</a:t>
            </a:r>
          </a:p>
          <a:p>
            <a:pPr algn="ctr"/>
            <a:r>
              <a:rPr lang="de-DE" sz="4800" dirty="0">
                <a:solidFill>
                  <a:schemeClr val="bg1"/>
                </a:solidFill>
                <a:latin typeface="EC Square Sans Pro" panose="020B0506040000020004" pitchFamily="34" charset="0"/>
              </a:rPr>
              <a:t>Österreichischen Verbands für Schriftdolmetschen </a:t>
            </a:r>
          </a:p>
          <a:p>
            <a:pPr algn="ctr"/>
            <a:r>
              <a:rPr lang="en-US" sz="4800" dirty="0" err="1">
                <a:solidFill>
                  <a:schemeClr val="bg1"/>
                </a:solidFill>
                <a:latin typeface="EC Square Sans Pro" panose="020B0506040000020004" pitchFamily="34" charset="0"/>
              </a:rPr>
              <a:t>zum</a:t>
            </a:r>
            <a:r>
              <a:rPr lang="en-US" sz="4800" dirty="0">
                <a:solidFill>
                  <a:schemeClr val="bg1"/>
                </a:solidFill>
                <a:latin typeface="EC Square Sans Pro" panose="020B0506040000020004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EC Square Sans Pro" panose="020B0506040000020004" pitchFamily="34" charset="0"/>
              </a:rPr>
              <a:t>Internationalen</a:t>
            </a:r>
            <a:r>
              <a:rPr lang="en-US" sz="4800" dirty="0">
                <a:solidFill>
                  <a:schemeClr val="bg1"/>
                </a:solidFill>
                <a:latin typeface="EC Square Sans Pro" panose="020B0506040000020004" pitchFamily="34" charset="0"/>
              </a:rPr>
              <a:t> Tag des </a:t>
            </a:r>
            <a:r>
              <a:rPr lang="en-US" sz="4800" dirty="0" err="1">
                <a:solidFill>
                  <a:schemeClr val="bg1"/>
                </a:solidFill>
                <a:latin typeface="EC Square Sans Pro" panose="020B0506040000020004" pitchFamily="34" charset="0"/>
              </a:rPr>
              <a:t>Übersetzens</a:t>
            </a:r>
            <a:r>
              <a:rPr lang="en-US" sz="4800" dirty="0">
                <a:solidFill>
                  <a:schemeClr val="bg1"/>
                </a:solidFill>
                <a:latin typeface="EC Square Sans Pro" panose="020B0506040000020004" pitchFamily="34" charset="0"/>
              </a:rPr>
              <a:t> 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EC Square Sans Pro" panose="020B0506040000020004" pitchFamily="34" charset="0"/>
              </a:rPr>
              <a:t>der FIT </a:t>
            </a:r>
            <a:r>
              <a:rPr lang="en-US" sz="4800" dirty="0" err="1">
                <a:solidFill>
                  <a:schemeClr val="bg1"/>
                </a:solidFill>
                <a:latin typeface="EC Square Sans Pro" panose="020B0506040000020004" pitchFamily="34" charset="0"/>
              </a:rPr>
              <a:t>unter</a:t>
            </a:r>
            <a:r>
              <a:rPr lang="en-US" sz="4800" dirty="0">
                <a:solidFill>
                  <a:schemeClr val="bg1"/>
                </a:solidFill>
                <a:latin typeface="EC Square Sans Pro" panose="020B0506040000020004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EC Square Sans Pro" panose="020B0506040000020004" pitchFamily="34" charset="0"/>
              </a:rPr>
              <a:t>dem</a:t>
            </a:r>
            <a:r>
              <a:rPr lang="en-US" sz="4800" dirty="0">
                <a:solidFill>
                  <a:schemeClr val="bg1"/>
                </a:solidFill>
                <a:latin typeface="EC Square Sans Pro" panose="020B0506040000020004" pitchFamily="34" charset="0"/>
              </a:rPr>
              <a:t> Motto 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EC Square Sans Pro" panose="020B0506040000020004" pitchFamily="34" charset="0"/>
              </a:rPr>
              <a:t>„Translation unveils the many faces of humanity“ </a:t>
            </a:r>
            <a:endParaRPr lang="de-DE" sz="4800" dirty="0">
              <a:solidFill>
                <a:schemeClr val="bg1"/>
              </a:solidFill>
              <a:latin typeface="EC Square Sans Pro" panose="020B0506040000020004" pitchFamily="34" charset="0"/>
            </a:endParaRPr>
          </a:p>
          <a:p>
            <a:pPr algn="ctr"/>
            <a:endParaRPr lang="de-DE" sz="4000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6636" y="12677651"/>
            <a:ext cx="2345760" cy="11352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9499" y="12622884"/>
            <a:ext cx="1188875" cy="118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17492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_Collab_Reference xmlns="8b8fa82e-c076-4320-bcd2-2fa6fdba01a1" xsi:nil="true"/>
    <EC_Collab_Status xmlns="8b8fa82e-c076-4320-bcd2-2fa6fdba01a1">Not Started</EC_Collab_Status>
    <EC_Collab_DocumentLanguage xmlns="8b8fa82e-c076-4320-bcd2-2fa6fdba01a1">EN</EC_Collab_DocumentLanguag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EC Document" ma:contentTypeID="0x010100258AA79CEB83498886A3A08681123250007DC083F7A35826429152E712293467C8" ma:contentTypeVersion="1" ma:contentTypeDescription="Create a new document in this library." ma:contentTypeScope="" ma:versionID="408615f656e98d876e62a9ea90cd61fb">
  <xsd:schema xmlns:xsd="http://www.w3.org/2001/XMLSchema" xmlns:xs="http://www.w3.org/2001/XMLSchema" xmlns:p="http://schemas.microsoft.com/office/2006/metadata/properties" xmlns:ns3="8b8fa82e-c076-4320-bcd2-2fa6fdba01a1" targetNamespace="http://schemas.microsoft.com/office/2006/metadata/properties" ma:root="true" ma:fieldsID="b322cd4d3e1d32ef1b8da053e16f51ba" ns3:_="">
    <xsd:import namespace="8b8fa82e-c076-4320-bcd2-2fa6fdba01a1"/>
    <xsd:element name="properties">
      <xsd:complexType>
        <xsd:sequence>
          <xsd:element name="documentManagement">
            <xsd:complexType>
              <xsd:all>
                <xsd:element ref="ns3:EC_Collab_Reference" minOccurs="0"/>
                <xsd:element ref="ns3:EC_Collab_DocumentLanguage"/>
                <xsd:element ref="ns3:EC_Collab_Status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8fa82e-c076-4320-bcd2-2fa6fdba01a1" elementFormDefault="qualified">
    <xsd:import namespace="http://schemas.microsoft.com/office/2006/documentManagement/types"/>
    <xsd:import namespace="http://schemas.microsoft.com/office/infopath/2007/PartnerControls"/>
    <xsd:element name="EC_Collab_Reference" ma:index="12" nillable="true" ma:displayName="Reference" ma:internalName="EC_Collab_Reference">
      <xsd:simpleType>
        <xsd:restriction base="dms:Text"/>
      </xsd:simpleType>
    </xsd:element>
    <xsd:element name="EC_Collab_DocumentLanguage" ma:index="13" ma:displayName="Language" ma:default="EN" ma:internalName="EC_Collab_DocumentLanguage">
      <xsd:simpleType>
        <xsd:restriction base="dms:Choice">
          <xsd:enumeration value="BG"/>
          <xsd:enumeration value="ES"/>
          <xsd:enumeration value="CS"/>
          <xsd:enumeration value="DA"/>
          <xsd:enumeration value="DE"/>
          <xsd:enumeration value="ET"/>
          <xsd:enumeration value="EL"/>
          <xsd:enumeration value="EN"/>
          <xsd:enumeration value="FR"/>
          <xsd:enumeration value="GA"/>
          <xsd:enumeration value="IT"/>
          <xsd:enumeration value="LT"/>
          <xsd:enumeration value="LV"/>
          <xsd:enumeration value="HU"/>
          <xsd:enumeration value="MT"/>
          <xsd:enumeration value="NL"/>
          <xsd:enumeration value="PL"/>
          <xsd:enumeration value="PT"/>
          <xsd:enumeration value="RO"/>
          <xsd:enumeration value="SK"/>
          <xsd:enumeration value="SL"/>
          <xsd:enumeration value="FI"/>
          <xsd:enumeration value="SV"/>
          <xsd:enumeration value="HR"/>
          <xsd:enumeration value="MK"/>
          <xsd:enumeration value="TR"/>
          <xsd:enumeration value="EU"/>
          <xsd:enumeration value="CA"/>
          <xsd:enumeration value="GL"/>
          <xsd:enumeration value="AB"/>
          <xsd:enumeration value="AA"/>
          <xsd:enumeration value="AF"/>
          <xsd:enumeration value="AK"/>
          <xsd:enumeration value="SQ"/>
          <xsd:enumeration value="AM"/>
          <xsd:enumeration value="AR"/>
          <xsd:enumeration value="AN"/>
          <xsd:enumeration value="HY"/>
          <xsd:enumeration value="AS"/>
          <xsd:enumeration value="AV"/>
          <xsd:enumeration value="AE"/>
          <xsd:enumeration value="AY"/>
          <xsd:enumeration value="AZ"/>
          <xsd:enumeration value="BM"/>
          <xsd:enumeration value="BA"/>
          <xsd:enumeration value="BE"/>
          <xsd:enumeration value="BN"/>
          <xsd:enumeration value="BH"/>
          <xsd:enumeration value="BI"/>
          <xsd:enumeration value="NB"/>
          <xsd:enumeration value="BS"/>
          <xsd:enumeration value="BR"/>
          <xsd:enumeration value="MY"/>
          <xsd:enumeration value="KM"/>
          <xsd:enumeration value="CH"/>
          <xsd:enumeration value="CE"/>
          <xsd:enumeration value="NY"/>
          <xsd:enumeration value="ZH"/>
          <xsd:enumeration value="CU"/>
          <xsd:enumeration value="CV"/>
          <xsd:enumeration value="KW"/>
          <xsd:enumeration value="CO"/>
          <xsd:enumeration value="CR"/>
          <xsd:enumeration value="DV"/>
          <xsd:enumeration value="DZ"/>
          <xsd:enumeration value="EO"/>
          <xsd:enumeration value="EE"/>
          <xsd:enumeration value="FO"/>
          <xsd:enumeration value="FJ"/>
          <xsd:enumeration value="FF"/>
          <xsd:enumeration value="GD"/>
          <xsd:enumeration value="LG"/>
          <xsd:enumeration value="KA"/>
          <xsd:enumeration value="GN"/>
          <xsd:enumeration value="GU"/>
          <xsd:enumeration value="HT"/>
          <xsd:enumeration value="HA"/>
          <xsd:enumeration value="HE"/>
          <xsd:enumeration value="HZ"/>
          <xsd:enumeration value="HI"/>
          <xsd:enumeration value="HO"/>
          <xsd:enumeration value="IS"/>
          <xsd:enumeration value="IO"/>
          <xsd:enumeration value="IG"/>
          <xsd:enumeration value="ID"/>
          <xsd:enumeration value="IA"/>
          <xsd:enumeration value="IE"/>
          <xsd:enumeration value="IU"/>
          <xsd:enumeration value="IK"/>
          <xsd:enumeration value="JA"/>
          <xsd:enumeration value="JV"/>
          <xsd:enumeration value="KL"/>
          <xsd:enumeration value="KN"/>
          <xsd:enumeration value="KR"/>
          <xsd:enumeration value="KS"/>
          <xsd:enumeration value="KK"/>
          <xsd:enumeration value="KI"/>
          <xsd:enumeration value="RW"/>
          <xsd:enumeration value="KY"/>
          <xsd:enumeration value="KV"/>
          <xsd:enumeration value="KG"/>
          <xsd:enumeration value="KO"/>
          <xsd:enumeration value="KJ"/>
          <xsd:enumeration value="KU"/>
          <xsd:enumeration value="LO"/>
          <xsd:enumeration value="LA"/>
          <xsd:enumeration value="LI"/>
          <xsd:enumeration value="LN"/>
          <xsd:enumeration value="LU"/>
          <xsd:enumeration value="LB"/>
          <xsd:enumeration value="MG"/>
          <xsd:enumeration value="MS"/>
          <xsd:enumeration value="ML"/>
          <xsd:enumeration value="GV"/>
          <xsd:enumeration value="MI"/>
          <xsd:enumeration value="MR"/>
          <xsd:enumeration value="MH"/>
          <xsd:enumeration value="MN"/>
          <xsd:enumeration value="NA"/>
          <xsd:enumeration value="NV"/>
          <xsd:enumeration value="ND"/>
          <xsd:enumeration value="NR"/>
          <xsd:enumeration value="NG"/>
          <xsd:enumeration value="NE"/>
          <xsd:enumeration value="SE"/>
          <xsd:enumeration value="NO"/>
          <xsd:enumeration value="NN"/>
          <xsd:enumeration value="OC"/>
          <xsd:enumeration value="OJ"/>
          <xsd:enumeration value="OR"/>
          <xsd:enumeration value="OM"/>
          <xsd:enumeration value="OS"/>
          <xsd:enumeration value="PI"/>
          <xsd:enumeration value="PA"/>
          <xsd:enumeration value="FA"/>
          <xsd:enumeration value="PS"/>
          <xsd:enumeration value="QU"/>
          <xsd:enumeration value="RM"/>
          <xsd:enumeration value="RN"/>
          <xsd:enumeration value="RU"/>
          <xsd:enumeration value="SM"/>
          <xsd:enumeration value="SG"/>
          <xsd:enumeration value="SA"/>
          <xsd:enumeration value="SC"/>
          <xsd:enumeration value="SR"/>
          <xsd:enumeration value="SN"/>
          <xsd:enumeration value="II"/>
          <xsd:enumeration value="SD"/>
          <xsd:enumeration value="SI"/>
          <xsd:enumeration value="SO"/>
          <xsd:enumeration value="ST"/>
          <xsd:enumeration value="SU"/>
          <xsd:enumeration value="SW"/>
          <xsd:enumeration value="SS"/>
          <xsd:enumeration value="TL"/>
          <xsd:enumeration value="TY"/>
          <xsd:enumeration value="TG"/>
          <xsd:enumeration value="TA"/>
          <xsd:enumeration value="TT"/>
          <xsd:enumeration value="TE"/>
          <xsd:enumeration value="TH"/>
          <xsd:enumeration value="BO"/>
          <xsd:enumeration value="TI"/>
          <xsd:enumeration value="TO"/>
          <xsd:enumeration value="TS"/>
          <xsd:enumeration value="TN"/>
          <xsd:enumeration value="TK"/>
          <xsd:enumeration value="TW"/>
          <xsd:enumeration value="UG"/>
          <xsd:enumeration value="UK"/>
          <xsd:enumeration value="UR"/>
          <xsd:enumeration value="UZ"/>
          <xsd:enumeration value="VE"/>
          <xsd:enumeration value="VI"/>
          <xsd:enumeration value="VO"/>
          <xsd:enumeration value="WA"/>
          <xsd:enumeration value="CY"/>
          <xsd:enumeration value="FY"/>
          <xsd:enumeration value="WO"/>
          <xsd:enumeration value="XH"/>
          <xsd:enumeration value="YI"/>
          <xsd:enumeration value="YO"/>
          <xsd:enumeration value="ZA"/>
          <xsd:enumeration value="ZU"/>
        </xsd:restriction>
      </xsd:simpleType>
    </xsd:element>
    <xsd:element name="EC_Collab_Status" ma:index="14" ma:displayName="EC Status" ma:default="Not Started" ma:internalName="EC_Collab_Status">
      <xsd:simpleType>
        <xsd:restriction base="dms:Choice">
          <xsd:enumeration value="Not Started"/>
          <xsd:enumeration value="Draft"/>
          <xsd:enumeration value="Reviewed"/>
          <xsd:enumeration value="Scheduled"/>
          <xsd:enumeration value="Published"/>
          <xsd:enumeration value="Final"/>
          <xsd:enumeration value="Expir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9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 ma:index="8" ma:displayName="Subject"/>
        <xsd:element ref="dc:description" minOccurs="0" maxOccurs="1" ma:index="11" ma:displayName="Comments"/>
        <xsd:element name="keywords" minOccurs="0" maxOccurs="1" type="xsd:string" ma:index="10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E46CDA9-F9A3-4ADD-9248-8BEC44A35E7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8b8fa82e-c076-4320-bcd2-2fa6fdba01a1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F4934C5-00E6-43A3-AE3D-08CF608D0D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8fa82e-c076-4320-bcd2-2fa6fdba01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D7B5E08-1D71-408C-8034-EF30018473B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65</Words>
  <Application>Microsoft Office PowerPoint</Application>
  <PresentationFormat>Benutzerdefiniert</PresentationFormat>
  <Paragraphs>16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EC Square Sans Pro</vt:lpstr>
      <vt:lpstr>Calibri</vt:lpstr>
      <vt:lpstr>Arial</vt:lpstr>
      <vt:lpstr>EC Square Sans Pro Medium</vt:lpstr>
      <vt:lpstr>Thème Office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virginie dauchy</dc:creator>
  <cp:lastModifiedBy>judith.platter</cp:lastModifiedBy>
  <cp:revision>375</cp:revision>
  <dcterms:created xsi:type="dcterms:W3CDTF">2020-06-29T14:51:59Z</dcterms:created>
  <dcterms:modified xsi:type="dcterms:W3CDTF">2023-07-16T15:30:37Z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0x010100258AA79CEB83498886A3A08681123250007DC083F7A35826429152E712293467C8</vt:lpwstr>
  </property>
</Properties>
</file>